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54"/>
  </p:notesMasterIdLst>
  <p:handoutMasterIdLst>
    <p:handoutMasterId r:id="rId55"/>
  </p:handoutMasterIdLst>
  <p:sldIdLst>
    <p:sldId id="1860" r:id="rId6"/>
    <p:sldId id="1910" r:id="rId7"/>
    <p:sldId id="1867" r:id="rId8"/>
    <p:sldId id="1869" r:id="rId9"/>
    <p:sldId id="1870" r:id="rId10"/>
    <p:sldId id="1871" r:id="rId11"/>
    <p:sldId id="1908" r:id="rId12"/>
    <p:sldId id="1911" r:id="rId13"/>
    <p:sldId id="1875" r:id="rId14"/>
    <p:sldId id="1876" r:id="rId15"/>
    <p:sldId id="1877" r:id="rId16"/>
    <p:sldId id="1878" r:id="rId17"/>
    <p:sldId id="1879" r:id="rId18"/>
    <p:sldId id="1881" r:id="rId19"/>
    <p:sldId id="1882" r:id="rId20"/>
    <p:sldId id="1884" r:id="rId21"/>
    <p:sldId id="1906" r:id="rId22"/>
    <p:sldId id="1883" r:id="rId23"/>
    <p:sldId id="1885" r:id="rId24"/>
    <p:sldId id="1886" r:id="rId25"/>
    <p:sldId id="1907" r:id="rId26"/>
    <p:sldId id="1889" r:id="rId27"/>
    <p:sldId id="1890" r:id="rId28"/>
    <p:sldId id="1891" r:id="rId29"/>
    <p:sldId id="1893" r:id="rId30"/>
    <p:sldId id="1856" r:id="rId31"/>
    <p:sldId id="1826" r:id="rId32"/>
    <p:sldId id="1861" r:id="rId33"/>
    <p:sldId id="1862" r:id="rId34"/>
    <p:sldId id="1863" r:id="rId35"/>
    <p:sldId id="1864" r:id="rId36"/>
    <p:sldId id="1865" r:id="rId37"/>
    <p:sldId id="1866" r:id="rId38"/>
    <p:sldId id="1894" r:id="rId39"/>
    <p:sldId id="1895" r:id="rId40"/>
    <p:sldId id="1912" r:id="rId41"/>
    <p:sldId id="1913" r:id="rId42"/>
    <p:sldId id="1896" r:id="rId43"/>
    <p:sldId id="1897" r:id="rId44"/>
    <p:sldId id="1898" r:id="rId45"/>
    <p:sldId id="1904" r:id="rId46"/>
    <p:sldId id="1899" r:id="rId47"/>
    <p:sldId id="1900" r:id="rId48"/>
    <p:sldId id="1901" r:id="rId49"/>
    <p:sldId id="1902" r:id="rId50"/>
    <p:sldId id="1903" r:id="rId51"/>
    <p:sldId id="1905" r:id="rId52"/>
    <p:sldId id="1909" r:id="rId5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ft Black template" id="{888AB95E-1B7E-4E95-8F39-C5D0E8372BC2}">
          <p14:sldIdLst>
            <p14:sldId id="1860"/>
            <p14:sldId id="1910"/>
            <p14:sldId id="1867"/>
            <p14:sldId id="1869"/>
            <p14:sldId id="1870"/>
            <p14:sldId id="1871"/>
            <p14:sldId id="1908"/>
            <p14:sldId id="1911"/>
            <p14:sldId id="1875"/>
            <p14:sldId id="1876"/>
            <p14:sldId id="1877"/>
            <p14:sldId id="1878"/>
            <p14:sldId id="1879"/>
            <p14:sldId id="1881"/>
            <p14:sldId id="1882"/>
            <p14:sldId id="1884"/>
            <p14:sldId id="1906"/>
            <p14:sldId id="1883"/>
            <p14:sldId id="1885"/>
            <p14:sldId id="1886"/>
            <p14:sldId id="1907"/>
            <p14:sldId id="1889"/>
            <p14:sldId id="1890"/>
            <p14:sldId id="1891"/>
            <p14:sldId id="1893"/>
            <p14:sldId id="1856"/>
            <p14:sldId id="1826"/>
            <p14:sldId id="1861"/>
            <p14:sldId id="1862"/>
            <p14:sldId id="1863"/>
            <p14:sldId id="1864"/>
            <p14:sldId id="1865"/>
            <p14:sldId id="1866"/>
            <p14:sldId id="1894"/>
            <p14:sldId id="1895"/>
            <p14:sldId id="1912"/>
            <p14:sldId id="1913"/>
            <p14:sldId id="1896"/>
            <p14:sldId id="1897"/>
            <p14:sldId id="1898"/>
            <p14:sldId id="1904"/>
            <p14:sldId id="1899"/>
            <p14:sldId id="1900"/>
            <p14:sldId id="1901"/>
            <p14:sldId id="1902"/>
            <p14:sldId id="1903"/>
            <p14:sldId id="1905"/>
            <p14:sldId id="19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2D2D2"/>
    <a:srgbClr val="00BCF2"/>
    <a:srgbClr val="0078D4"/>
    <a:srgbClr val="037BDA"/>
    <a:srgbClr val="1A1A1A"/>
    <a:srgbClr val="0D0D0D"/>
    <a:srgbClr val="5C2D91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 autoAdjust="0"/>
    <p:restoredTop sz="92133" autoAdjust="0"/>
  </p:normalViewPr>
  <p:slideViewPr>
    <p:cSldViewPr snapToGrid="0">
      <p:cViewPr varScale="1">
        <p:scale>
          <a:sx n="91" d="100"/>
          <a:sy n="91" d="100"/>
        </p:scale>
        <p:origin x="792" y="67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2/16/2020 1:14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63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pPr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63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24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00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15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872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51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05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39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08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63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7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922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83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7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63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63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7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D9BFF88-B9B5-4B68-BAE1-09ACB5D03C54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209397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63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030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030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A7B7B7-C694-4FC8-B0BD-20DAA0A272F9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41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FF42D5-4657-4D58-A751-082C26315A19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51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07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pPr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006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6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pPr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pPr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7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2/16/2020 1:14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16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65648-237B-4F95-B822-037276A9D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DDEDED-E833-4EEC-B013-F77EC5C26E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3AC5816-9323-4710-BEBB-A91B469F86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D12AE-2B8E-4428-B733-3FF41EFAA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256EE-AA3A-4CA3-9123-488A34A0F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14D42-15AE-4F57-8665-3857BDD0F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19AFB-32F5-45AD-BAE8-274898E469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9719" y="2082801"/>
            <a:ext cx="2785572" cy="313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7E371-BA1A-4C07-A8CA-FDB5D995E7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DFD0B-18AE-42C2-B954-009EB5BCB7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07295C-A1CE-411D-92FB-37053D008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EFB12-6B9D-4CEA-9A93-7CE256958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1520" y="2006600"/>
            <a:ext cx="2831127" cy="295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7DC85-42C2-473B-85BD-4E8BEAC12D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0C0CB1-0CB9-4C5F-B7EA-2028382BB8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69396"/>
            <a:ext cx="2750057" cy="30656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618000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3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 userDrawn="1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483672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3962399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5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2B245-A8B8-4839-9D8A-006C84B355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117A3-E69B-4D89-A69A-EF7381798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D7B5D50-6898-43D7-ABF7-5775BC3EA8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E3BFA-8414-4FFD-843C-73F7C7785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9C836-D2B0-4625-B600-FA1BAF9EE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290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5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19E6A-7717-4450-AADB-55788A466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8905" y="162443"/>
            <a:ext cx="2750057" cy="30000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708016-D558-4A1E-B1D6-D817A075FD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79981" y="563878"/>
            <a:ext cx="2003244" cy="22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0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382845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8D9E4-C7FC-4442-BE0C-4990BB194F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9485" y="3962400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60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2" r:id="rId2"/>
    <p:sldLayoutId id="2147484766" r:id="rId3"/>
    <p:sldLayoutId id="2147484768" r:id="rId4"/>
    <p:sldLayoutId id="2147484769" r:id="rId5"/>
    <p:sldLayoutId id="2147484770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0" r:id="rId14"/>
    <p:sldLayoutId id="2147484701" r:id="rId15"/>
    <p:sldLayoutId id="2147484702" r:id="rId16"/>
    <p:sldLayoutId id="2147484640" r:id="rId17"/>
    <p:sldLayoutId id="2147484641" r:id="rId18"/>
    <p:sldLayoutId id="2147484583" r:id="rId19"/>
    <p:sldLayoutId id="2147484249" r:id="rId20"/>
    <p:sldLayoutId id="2147484582" r:id="rId21"/>
    <p:sldLayoutId id="2147484584" r:id="rId22"/>
    <p:sldLayoutId id="2147484256" r:id="rId23"/>
    <p:sldLayoutId id="2147484257" r:id="rId24"/>
    <p:sldLayoutId id="2147484585" r:id="rId25"/>
    <p:sldLayoutId id="2147484760" r:id="rId26"/>
    <p:sldLayoutId id="2147484761" r:id="rId27"/>
    <p:sldLayoutId id="2147484299" r:id="rId28"/>
    <p:sldLayoutId id="2147484263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1" r:id="rId1"/>
    <p:sldLayoutId id="2147484777" r:id="rId2"/>
    <p:sldLayoutId id="2147484764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738" r:id="rId11"/>
    <p:sldLayoutId id="2147484739" r:id="rId12"/>
    <p:sldLayoutId id="2147484740" r:id="rId13"/>
    <p:sldLayoutId id="2147484661" r:id="rId14"/>
    <p:sldLayoutId id="2147484663" r:id="rId15"/>
    <p:sldLayoutId id="2147484665" r:id="rId16"/>
    <p:sldLayoutId id="2147484774" r:id="rId17"/>
    <p:sldLayoutId id="2147484775" r:id="rId18"/>
    <p:sldLayoutId id="2147484776" r:id="rId19"/>
    <p:sldLayoutId id="2147484666" r:id="rId20"/>
    <p:sldLayoutId id="2147484667" r:id="rId21"/>
    <p:sldLayoutId id="2147484668" r:id="rId22"/>
    <p:sldLayoutId id="2147484669" r:id="rId23"/>
    <p:sldLayoutId id="2147484759" r:id="rId24"/>
    <p:sldLayoutId id="2147484670" r:id="rId25"/>
    <p:sldLayoutId id="214748477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408402"/>
            <a:ext cx="11025188" cy="1107996"/>
          </a:xfrm>
        </p:spPr>
        <p:txBody>
          <a:bodyPr/>
          <a:lstStyle/>
          <a:p>
            <a:r>
              <a:rPr lang="en-US" dirty="0"/>
              <a:t>Introduction to Machine Learning with Microsoft Azure ML Studio 	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698269"/>
            <a:ext cx="11025188" cy="307777"/>
          </a:xfrm>
        </p:spPr>
        <p:txBody>
          <a:bodyPr/>
          <a:lstStyle/>
          <a:p>
            <a:r>
              <a:rPr lang="en-US" dirty="0"/>
              <a:t>Ishan Nangia</a:t>
            </a:r>
          </a:p>
        </p:txBody>
      </p:sp>
    </p:spTree>
    <p:extLst>
      <p:ext uri="{BB962C8B-B14F-4D97-AF65-F5344CB8AC3E}">
        <p14:creationId xmlns:p14="http://schemas.microsoft.com/office/powerpoint/2010/main" val="218322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Examples and </a:t>
            </a:r>
            <a:r>
              <a:rPr lang="en-US" dirty="0"/>
              <a:t>A</a:t>
            </a:r>
            <a:r>
              <a:rPr dirty="0"/>
              <a:t>pplications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154436"/>
          </a:xfrm>
        </p:spPr>
        <p:txBody>
          <a:bodyPr/>
          <a:lstStyle/>
          <a:p>
            <a:r>
              <a:rPr lang="en-US" b="1" dirty="0"/>
              <a:t>Predictions while Commuting</a:t>
            </a:r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u="sng" dirty="0"/>
              <a:t>Traffic Predictions:</a:t>
            </a:r>
            <a:r>
              <a:rPr lang="en-US" sz="2000" b="1" dirty="0"/>
              <a:t> </a:t>
            </a:r>
            <a:r>
              <a:rPr lang="en-US" sz="2000" dirty="0"/>
              <a:t>ML helps to estimate the regions where congestion can be found on the basis of 		      daily experiences.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	</a:t>
            </a:r>
            <a:r>
              <a:rPr lang="en-US" sz="2000" b="1" u="sng" dirty="0"/>
              <a:t>Online Transportation Networks:</a:t>
            </a:r>
            <a:r>
              <a:rPr lang="en-US" sz="2000" b="1" dirty="0"/>
              <a:t> </a:t>
            </a:r>
            <a:r>
              <a:rPr lang="en-US" sz="2000" dirty="0"/>
              <a:t>The engineers at UBER use ML to define price surge hours by 			               predicting the rider demand.</a:t>
            </a:r>
          </a:p>
        </p:txBody>
      </p:sp>
      <p:sp>
        <p:nvSpPr>
          <p:cNvPr id="28674" name="AutoShape 2" descr="Image result for google ma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6" name="AutoShape 4" descr="Image result for google map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Image result for traffic predictino ml">
            <a:extLst>
              <a:ext uri="{FF2B5EF4-FFF2-40B4-BE49-F238E27FC236}">
                <a16:creationId xmlns:a16="http://schemas.microsoft.com/office/drawing/2014/main" id="{9920A5DD-97CA-4F8C-9EBB-0221C7738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3589933"/>
            <a:ext cx="5564957" cy="31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uber price predictino ml">
            <a:extLst>
              <a:ext uri="{FF2B5EF4-FFF2-40B4-BE49-F238E27FC236}">
                <a16:creationId xmlns:a16="http://schemas.microsoft.com/office/drawing/2014/main" id="{F86E78BE-546B-4509-B1F6-BC1308960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759" y="3589933"/>
            <a:ext cx="2776816" cy="312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Terminology in ML</a:t>
            </a:r>
          </a:p>
        </p:txBody>
      </p:sp>
    </p:spTree>
    <p:extLst>
      <p:ext uri="{BB962C8B-B14F-4D97-AF65-F5344CB8AC3E}">
        <p14:creationId xmlns:p14="http://schemas.microsoft.com/office/powerpoint/2010/main" val="265559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Terminology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47202" y="1434370"/>
            <a:ext cx="11018520" cy="327474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An </a:t>
            </a:r>
            <a:r>
              <a:rPr lang="en-US" b="1" u="sng" dirty="0"/>
              <a:t>Algorithm</a:t>
            </a:r>
            <a:r>
              <a:rPr lang="en-US" dirty="0"/>
              <a:t> is a set of rules that a machine follows to achieve a particular goal. An algorithm can be considered as a recipe that defines the inputs, the output and all the steps needed to get from the inputs to the output. 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    Examples of some algorithms: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</p:txBody>
      </p:sp>
      <p:pic>
        <p:nvPicPr>
          <p:cNvPr id="4100" name="Picture 4" descr="Image result for algorithm linear regression">
            <a:extLst>
              <a:ext uri="{FF2B5EF4-FFF2-40B4-BE49-F238E27FC236}">
                <a16:creationId xmlns:a16="http://schemas.microsoft.com/office/drawing/2014/main" id="{E231D008-DA7A-4069-9BD7-BC77C7280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11" y="2853299"/>
            <a:ext cx="5064581" cy="387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2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6740" y="680225"/>
            <a:ext cx="11018520" cy="327474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The </a:t>
            </a:r>
            <a:r>
              <a:rPr lang="en-US" b="1" u="sng" dirty="0"/>
              <a:t>Features</a:t>
            </a:r>
            <a:r>
              <a:rPr lang="en-US" b="1" dirty="0"/>
              <a:t> </a:t>
            </a:r>
            <a:r>
              <a:rPr lang="en-US" dirty="0"/>
              <a:t>are the inputs given to the model. A feature will look like a column in the dataset. 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The </a:t>
            </a:r>
            <a:r>
              <a:rPr lang="en-US" b="1" u="sng" dirty="0"/>
              <a:t>Target</a:t>
            </a:r>
            <a:r>
              <a:rPr lang="en-US" dirty="0"/>
              <a:t> is the information the machine learns to predict. In mathematical formulas, the target is usually called y(</a:t>
            </a:r>
            <a:r>
              <a:rPr lang="en-US" dirty="0" err="1"/>
              <a:t>i</a:t>
            </a:r>
            <a:r>
              <a:rPr lang="en-US" dirty="0"/>
              <a:t>) for a single instance.</a:t>
            </a:r>
          </a:p>
          <a:p>
            <a:endParaRPr lang="en-US" dirty="0"/>
          </a:p>
        </p:txBody>
      </p:sp>
      <p:pic>
        <p:nvPicPr>
          <p:cNvPr id="5122" name="Picture 2" descr="Image result for features and targets">
            <a:extLst>
              <a:ext uri="{FF2B5EF4-FFF2-40B4-BE49-F238E27FC236}">
                <a16:creationId xmlns:a16="http://schemas.microsoft.com/office/drawing/2014/main" id="{2BED07E2-D091-47F7-93F3-E7AB50C26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80" y="3428999"/>
            <a:ext cx="5165890" cy="32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temperature prediction ML data">
            <a:extLst>
              <a:ext uri="{FF2B5EF4-FFF2-40B4-BE49-F238E27FC236}">
                <a16:creationId xmlns:a16="http://schemas.microsoft.com/office/drawing/2014/main" id="{A5E744C1-C51A-4ADB-B644-1BAA6A31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372" y="3429000"/>
            <a:ext cx="4267089" cy="327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8939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Subtypes</a:t>
            </a:r>
          </a:p>
        </p:txBody>
      </p:sp>
    </p:spTree>
    <p:extLst>
      <p:ext uri="{BB962C8B-B14F-4D97-AF65-F5344CB8AC3E}">
        <p14:creationId xmlns:p14="http://schemas.microsoft.com/office/powerpoint/2010/main" val="388210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Main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1) Supervised            2) Unsupervised            3) Reinforcement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E5E3B-EEB9-47D0-8DAE-8CE323C68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2301986"/>
            <a:ext cx="8345624" cy="40988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3173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55294" y="-253536"/>
            <a:ext cx="8145361" cy="6336991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lang="en-US" dirty="0"/>
              <a:t>Supervised Learning: An Example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5294" y="1226036"/>
            <a:ext cx="1101852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your friend gives you 100 coins of 3 different currencies.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4" y="1869276"/>
            <a:ext cx="9646276" cy="4156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EC5CA8-7BAC-477A-91A8-C66F819277F7}"/>
              </a:ext>
            </a:extLst>
          </p:cNvPr>
          <p:cNvSpPr txBox="1"/>
          <p:nvPr/>
        </p:nvSpPr>
        <p:spPr>
          <a:xfrm>
            <a:off x="548075" y="6238039"/>
            <a:ext cx="1103295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Now he blindfolds you and asks you to guess which coin he gave you.</a:t>
            </a:r>
          </a:p>
        </p:txBody>
      </p:sp>
    </p:spTree>
    <p:extLst>
      <p:ext uri="{BB962C8B-B14F-4D97-AF65-F5344CB8AC3E}">
        <p14:creationId xmlns:p14="http://schemas.microsoft.com/office/powerpoint/2010/main" val="24532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389" y="580311"/>
            <a:ext cx="11018520" cy="430887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Your will learn to guess the currency of the coin based on its weight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89" y="5609677"/>
            <a:ext cx="11018520" cy="861774"/>
          </a:xfrm>
        </p:spPr>
        <p:txBody>
          <a:bodyPr/>
          <a:lstStyle/>
          <a:p>
            <a:r>
              <a:rPr lang="en-US" dirty="0"/>
              <a:t>Thus, the model here connects different weights with different labels or different currencies and studies how they are correlated.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9" y="1565101"/>
            <a:ext cx="6033486" cy="3727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B163DF-CEB5-4846-A7D0-8585FCC63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758863"/>
            <a:ext cx="5566761" cy="334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1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Supervised Learning Key Points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5217" y="843820"/>
            <a:ext cx="11018520" cy="5946243"/>
          </a:xfrm>
        </p:spPr>
        <p:txBody>
          <a:bodyPr/>
          <a:lstStyle/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Supervise - To oversee/direct an activity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Machine/Algorithms learn under guidance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By feeding them “LABELLED DATA”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Goal is to learn input – output mapping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20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18185" y="-254811"/>
            <a:ext cx="10846131" cy="3013004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lang="en-US" dirty="0"/>
              <a:t>Unsupervised Learning: An Example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8185" y="735750"/>
            <a:ext cx="11018520" cy="1378839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A Cricket dataset of various players with their respective scores and wickets taken. What all groups do you think can be created 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85" y="2324546"/>
            <a:ext cx="5294207" cy="3352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A9AF5-21CE-4ABD-8360-5E27B0A7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55" y="2324547"/>
            <a:ext cx="5922460" cy="33523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375BF1-311C-4F4E-8723-2944EE59E54C}"/>
              </a:ext>
            </a:extLst>
          </p:cNvPr>
          <p:cNvSpPr txBox="1"/>
          <p:nvPr/>
        </p:nvSpPr>
        <p:spPr>
          <a:xfrm>
            <a:off x="618185" y="5829300"/>
            <a:ext cx="113925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Our model will identify patterns by grouping together similar cricketers </a:t>
            </a:r>
          </a:p>
        </p:txBody>
      </p:sp>
    </p:spTree>
    <p:extLst>
      <p:ext uri="{BB962C8B-B14F-4D97-AF65-F5344CB8AC3E}">
        <p14:creationId xmlns:p14="http://schemas.microsoft.com/office/powerpoint/2010/main" val="83760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8263" y="1314297"/>
            <a:ext cx="11018520" cy="4567404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Overview</a:t>
            </a:r>
          </a:p>
          <a:p>
            <a:pPr marL="514350" indent="-514350">
              <a:buAutoNum type="arabicParenR"/>
            </a:pPr>
            <a:r>
              <a:rPr lang="en-US" dirty="0"/>
              <a:t>Terminology</a:t>
            </a:r>
          </a:p>
          <a:p>
            <a:pPr marL="514350" indent="-514350">
              <a:buAutoNum type="arabicParenR"/>
            </a:pPr>
            <a:r>
              <a:rPr lang="en-US" dirty="0"/>
              <a:t>Categories of Machine Learning</a:t>
            </a:r>
          </a:p>
          <a:p>
            <a:pPr marL="514350" indent="-514350">
              <a:buAutoNum type="arabicParenR"/>
            </a:pPr>
            <a:r>
              <a:rPr lang="en-US" dirty="0"/>
              <a:t>Categories of Supervised Learning</a:t>
            </a:r>
          </a:p>
          <a:p>
            <a:pPr marL="514350" indent="-514350">
              <a:buAutoNum type="arabicParenR"/>
            </a:pPr>
            <a:r>
              <a:rPr lang="en-US" dirty="0"/>
              <a:t>Workflow of a Machine Learning Problem</a:t>
            </a:r>
          </a:p>
          <a:p>
            <a:pPr marL="514350" indent="-514350">
              <a:buAutoNum type="arabicParenR"/>
            </a:pPr>
            <a:r>
              <a:rPr lang="en-US" dirty="0"/>
              <a:t>Splitting a Dataset</a:t>
            </a:r>
          </a:p>
          <a:p>
            <a:pPr marL="514350" indent="-514350">
              <a:buAutoNum type="arabicParenR"/>
            </a:pPr>
            <a:r>
              <a:rPr lang="en-US" dirty="0"/>
              <a:t>Regression Metric</a:t>
            </a:r>
          </a:p>
          <a:p>
            <a:pPr marL="514350" indent="-514350">
              <a:buAutoNum type="arabicParenR"/>
            </a:pPr>
            <a:r>
              <a:rPr lang="en-US" dirty="0"/>
              <a:t>Hands-on ML studio</a:t>
            </a:r>
          </a:p>
          <a:p>
            <a:pPr marL="514350" indent="-514350">
              <a:buAutoNum type="arabicParenR"/>
            </a:pPr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29192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638175"/>
            <a:ext cx="11018520" cy="861774"/>
          </a:xfrm>
        </p:spPr>
        <p:txBody>
          <a:bodyPr/>
          <a:lstStyle/>
          <a:p>
            <a:r>
              <a:rPr lang="en-US" sz="2800" dirty="0">
                <a:latin typeface="+mn-lt"/>
              </a:rPr>
              <a:t>Initially, there were no labels for batsmen and bowlers but now, we can easily label them.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09" y="1666875"/>
            <a:ext cx="9477557" cy="48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7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Unsupervised Learning Key Points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843820"/>
            <a:ext cx="11018520" cy="5946243"/>
          </a:xfrm>
        </p:spPr>
        <p:txBody>
          <a:bodyPr/>
          <a:lstStyle/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To act without supervision/direction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Model/Algorithm finds hidden patterns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labelled data to guide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/>
              <a:t>Goal is to create clusters or group together similar items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64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690" y="3070996"/>
            <a:ext cx="9898187" cy="498598"/>
          </a:xfrm>
        </p:spPr>
        <p:txBody>
          <a:bodyPr/>
          <a:lstStyle/>
          <a:p>
            <a:r>
              <a:rPr lang="en-US" dirty="0"/>
              <a:t>Supervised Learning Subtypes</a:t>
            </a:r>
          </a:p>
        </p:txBody>
      </p:sp>
    </p:spTree>
    <p:extLst>
      <p:ext uri="{BB962C8B-B14F-4D97-AF65-F5344CB8AC3E}">
        <p14:creationId xmlns:p14="http://schemas.microsoft.com/office/powerpoint/2010/main" val="278363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Subtypes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1) Classification            2)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2B0C8-1891-4B14-8ED1-178AE7ECA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0" y="2288429"/>
            <a:ext cx="8588968" cy="44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8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98111" y="502831"/>
            <a:ext cx="11018520" cy="55399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+mj-lt"/>
              </a:rPr>
              <a:t>Classification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21" y="2428874"/>
            <a:ext cx="9317357" cy="4111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AEBC8-C444-4582-98FE-99669B3735EB}"/>
              </a:ext>
            </a:extLst>
          </p:cNvPr>
          <p:cNvSpPr txBox="1"/>
          <p:nvPr/>
        </p:nvSpPr>
        <p:spPr>
          <a:xfrm>
            <a:off x="498111" y="1372153"/>
            <a:ext cx="1095575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Classification is used when the target variable is discrete/ divided into</a:t>
            </a:r>
          </a:p>
          <a:p>
            <a:pPr algn="l"/>
            <a:r>
              <a:rPr lang="en-IN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different classes.</a:t>
            </a:r>
          </a:p>
        </p:txBody>
      </p:sp>
    </p:spTree>
    <p:extLst>
      <p:ext uri="{BB962C8B-B14F-4D97-AF65-F5344CB8AC3E}">
        <p14:creationId xmlns:p14="http://schemas.microsoft.com/office/powerpoint/2010/main" val="407921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415708"/>
            <a:ext cx="11018520" cy="8617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Regression is used when the target variable is continuous/when the target variable is defined over a range of values.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2437794"/>
            <a:ext cx="9010650" cy="4145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67FCC4-96E6-48D0-A5EE-AC8EBA28FE52}"/>
              </a:ext>
            </a:extLst>
          </p:cNvPr>
          <p:cNvSpPr txBox="1"/>
          <p:nvPr/>
        </p:nvSpPr>
        <p:spPr>
          <a:xfrm>
            <a:off x="586740" y="533668"/>
            <a:ext cx="867727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Regression Example</a:t>
            </a:r>
          </a:p>
        </p:txBody>
      </p:sp>
    </p:spTree>
    <p:extLst>
      <p:ext uri="{BB962C8B-B14F-4D97-AF65-F5344CB8AC3E}">
        <p14:creationId xmlns:p14="http://schemas.microsoft.com/office/powerpoint/2010/main" val="36574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of a Machine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33860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1. Problem Definition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9590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Define your generic problem as a machine learning problem.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between Supervised, Unsupervised and Reinforcement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Choose between the subtypes. Eg: Regression and Classification.</a:t>
            </a:r>
          </a:p>
        </p:txBody>
      </p:sp>
      <p:pic>
        <p:nvPicPr>
          <p:cNvPr id="1026" name="Picture 2" descr="Image result for different types of ML">
            <a:extLst>
              <a:ext uri="{FF2B5EF4-FFF2-40B4-BE49-F238E27FC236}">
                <a16:creationId xmlns:a16="http://schemas.microsoft.com/office/drawing/2014/main" id="{B441D27E-7E3C-4B1E-B84A-E18BEA398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85" y="3526600"/>
            <a:ext cx="5853149" cy="313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2. Data Collection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44733"/>
            <a:ext cx="11018520" cy="316394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cannot perform machine learning without having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Different ways of collecting data:</a:t>
            </a:r>
          </a:p>
          <a:p>
            <a:pPr lvl="1"/>
            <a:r>
              <a:rPr lang="en-US" dirty="0"/>
              <a:t>Taking a survey and collecting information first-hand</a:t>
            </a:r>
          </a:p>
          <a:p>
            <a:pPr lvl="1"/>
            <a:r>
              <a:rPr lang="en-US" dirty="0"/>
              <a:t>Collecting data by using an API</a:t>
            </a:r>
          </a:p>
          <a:p>
            <a:pPr lvl="1"/>
            <a:r>
              <a:rPr lang="en-US" dirty="0"/>
              <a:t>Using Web scraping to collect data</a:t>
            </a:r>
          </a:p>
          <a:p>
            <a:pPr lvl="1"/>
            <a:r>
              <a:rPr lang="en-US" dirty="0"/>
              <a:t>Downloading datasets from the web. </a:t>
            </a:r>
          </a:p>
          <a:p>
            <a:pPr marL="228600" lvl="1" indent="0">
              <a:buNone/>
            </a:pPr>
            <a:r>
              <a:rPr lang="en-US" dirty="0"/>
              <a:t>   Eg: data.gov.in, Kaggle.com, </a:t>
            </a:r>
          </a:p>
          <a:p>
            <a:pPr marL="228600" lvl="1" indent="0">
              <a:buNone/>
            </a:pPr>
            <a:r>
              <a:rPr lang="en-US" dirty="0"/>
              <a:t>   https://datasetsearch.research.google.com/ etc.</a:t>
            </a:r>
          </a:p>
        </p:txBody>
      </p:sp>
      <p:pic>
        <p:nvPicPr>
          <p:cNvPr id="1026" name="Picture 2" descr="Image result for data collection">
            <a:extLst>
              <a:ext uri="{FF2B5EF4-FFF2-40B4-BE49-F238E27FC236}">
                <a16:creationId xmlns:a16="http://schemas.microsoft.com/office/drawing/2014/main" id="{DEB8A200-4119-41C3-97B6-CD52E757B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301" y="3109614"/>
            <a:ext cx="5399714" cy="350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20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3. Data Pre-processing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89029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phrase "garbage in, garbage out" is particularly applicable to data mining and machine learning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Most of the real-world data is messy, some of these types of data are: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Duplicate data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</p:txBody>
      </p:sp>
      <p:pic>
        <p:nvPicPr>
          <p:cNvPr id="2056" name="Picture 8" descr="Image result for not clean data">
            <a:extLst>
              <a:ext uri="{FF2B5EF4-FFF2-40B4-BE49-F238E27FC236}">
                <a16:creationId xmlns:a16="http://schemas.microsoft.com/office/drawing/2014/main" id="{05523DCA-6849-42DB-B908-F11CF7BDD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366" y="3164882"/>
            <a:ext cx="6159354" cy="334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62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243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8C34-F4E5-4F02-A00D-DADF2031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Splitting the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18FF9-0D70-4272-8622-293180A2E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129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order of this and the previous step varies from dataset to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 split the dataset into “Train”, “Validation” and “Test” sets.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Train set is used to learn how to differentiate between the examples.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Test set is used to check how good our algorithm performs on unseen data.</a:t>
            </a:r>
          </a:p>
        </p:txBody>
      </p:sp>
      <p:pic>
        <p:nvPicPr>
          <p:cNvPr id="3074" name="Picture 2" descr="Image result for train and test set">
            <a:extLst>
              <a:ext uri="{FF2B5EF4-FFF2-40B4-BE49-F238E27FC236}">
                <a16:creationId xmlns:a16="http://schemas.microsoft.com/office/drawing/2014/main" id="{EA88EFF0-C764-434A-BF5A-949C6626C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88" y="3848466"/>
            <a:ext cx="7400856" cy="2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246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1335-0663-49A1-8C85-3469A011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5. Training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34A9E-23F5-4DD6-88F7-12908AE83B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3609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model learns the parameters and learns the function we need it to.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 train multiple models, </a:t>
            </a:r>
            <a:r>
              <a:rPr lang="en-IN" dirty="0" err="1"/>
              <a:t>i.e</a:t>
            </a:r>
            <a:r>
              <a:rPr lang="en-IN" dirty="0"/>
              <a:t>, different algorithms on the same training set.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This is where the magic happens.</a:t>
            </a:r>
          </a:p>
        </p:txBody>
      </p:sp>
    </p:spTree>
    <p:extLst>
      <p:ext uri="{BB962C8B-B14F-4D97-AF65-F5344CB8AC3E}">
        <p14:creationId xmlns:p14="http://schemas.microsoft.com/office/powerpoint/2010/main" val="39133952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3068-0784-421B-975B-F8D120E8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6. Evaluation/Testing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2D594-051C-4E06-A097-2E364C650D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 run all models on the test 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We compare them using some standard metrics. </a:t>
            </a:r>
          </a:p>
        </p:txBody>
      </p:sp>
      <p:pic>
        <p:nvPicPr>
          <p:cNvPr id="4098" name="Picture 2" descr="Image result for metrics for ML">
            <a:extLst>
              <a:ext uri="{FF2B5EF4-FFF2-40B4-BE49-F238E27FC236}">
                <a16:creationId xmlns:a16="http://schemas.microsoft.com/office/drawing/2014/main" id="{B5EA6DF0-44E9-4B65-BF89-0D8FBC13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541847"/>
            <a:ext cx="6869448" cy="386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trics for ML">
            <a:extLst>
              <a:ext uri="{FF2B5EF4-FFF2-40B4-BE49-F238E27FC236}">
                <a16:creationId xmlns:a16="http://schemas.microsoft.com/office/drawing/2014/main" id="{D1A79635-2762-4E82-9F26-20DBCDC6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50" y="2606588"/>
            <a:ext cx="6175133" cy="373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9026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ML workflow">
            <a:extLst>
              <a:ext uri="{FF2B5EF4-FFF2-40B4-BE49-F238E27FC236}">
                <a16:creationId xmlns:a16="http://schemas.microsoft.com/office/drawing/2014/main" id="{389B5B48-A66D-47F1-BA74-9AA3BD48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53" y="631279"/>
            <a:ext cx="6987894" cy="572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75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and Test Dataset</a:t>
            </a:r>
          </a:p>
        </p:txBody>
      </p:sp>
    </p:spTree>
    <p:extLst>
      <p:ext uri="{BB962C8B-B14F-4D97-AF65-F5344CB8AC3E}">
        <p14:creationId xmlns:p14="http://schemas.microsoft.com/office/powerpoint/2010/main" val="36896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Two datasets 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8263" y="1476328"/>
            <a:ext cx="11018520" cy="146501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you take an exam without studying?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a cricketer directly go to the field without practicing on nets?</a:t>
            </a:r>
          </a:p>
          <a:p>
            <a:endParaRPr lang="en-US" dirty="0"/>
          </a:p>
        </p:txBody>
      </p:sp>
      <p:pic>
        <p:nvPicPr>
          <p:cNvPr id="1026" name="Picture 2" descr="Image result for train and test data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673" y="3195376"/>
            <a:ext cx="5052653" cy="290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3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5F536B-C99D-4358-9E35-48499A8F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15" y="1933636"/>
            <a:ext cx="4813020" cy="3661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8EECDB-E100-4121-8EF2-9D43B21C4E82}"/>
              </a:ext>
            </a:extLst>
          </p:cNvPr>
          <p:cNvSpPr txBox="1"/>
          <p:nvPr/>
        </p:nvSpPr>
        <p:spPr>
          <a:xfrm>
            <a:off x="595618" y="377505"/>
            <a:ext cx="246862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An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8E0EAE-6D35-4352-B942-C2505BC06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731" y="1933635"/>
            <a:ext cx="4813020" cy="366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0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96894D-F6DE-4708-8E1B-B2E4791C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" y="299425"/>
            <a:ext cx="5307741" cy="312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DDB60F-E322-4B7D-9A68-B480D524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96" y="299425"/>
            <a:ext cx="5269641" cy="312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26BFB-480F-4E40-91C1-4201BEDA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9" y="3556609"/>
            <a:ext cx="5307740" cy="3130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631C0-692B-4F2E-AEFF-2739CD6F4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596" y="3556610"/>
            <a:ext cx="5269640" cy="31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00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5217" y="520144"/>
            <a:ext cx="11018520" cy="553998"/>
          </a:xfrm>
        </p:spPr>
        <p:txBody>
          <a:bodyPr/>
          <a:lstStyle/>
          <a:p>
            <a:r>
              <a:rPr lang="en-US" dirty="0"/>
              <a:t>Use of train and test datasets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5217" y="1447231"/>
            <a:ext cx="4102874" cy="22775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TRAIN DATASET</a:t>
            </a:r>
          </a:p>
          <a:p>
            <a:pPr marL="0" indent="0">
              <a:buNone/>
            </a:pPr>
            <a:r>
              <a:rPr lang="en-US" sz="2400" dirty="0"/>
              <a:t>It is the dataset using which we prepare our model. This is the dataset using which the input output mapping is learnt.</a:t>
            </a:r>
          </a:p>
          <a:p>
            <a:pPr lvl="2"/>
            <a:endParaRPr lang="en-US" dirty="0"/>
          </a:p>
        </p:txBody>
      </p:sp>
      <p:pic>
        <p:nvPicPr>
          <p:cNvPr id="2050" name="Picture 2" descr="Image result for train and test data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17" y="1298112"/>
            <a:ext cx="6927401" cy="503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5217" y="4097867"/>
            <a:ext cx="3442915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 DATASET</a:t>
            </a:r>
          </a:p>
          <a:p>
            <a:pPr algn="l"/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It is the dataset using which we test the accuracy of our model to check how good our model is.</a:t>
            </a:r>
            <a:endParaRPr lang="en-IN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6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How to Divide the Data 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567784" cy="3914918"/>
          </a:xfrm>
        </p:spPr>
        <p:txBody>
          <a:bodyPr/>
          <a:lstStyle/>
          <a:p>
            <a:r>
              <a:rPr lang="en-US" dirty="0"/>
              <a:t>Our main task is to create a good training model which can correctly predict the output in all cases.         So we try to give the maximum data to training data.</a:t>
            </a:r>
          </a:p>
          <a:p>
            <a:endParaRPr lang="en-US" dirty="0"/>
          </a:p>
          <a:p>
            <a:r>
              <a:rPr lang="en-US" dirty="0"/>
              <a:t>Test data is just for checking if our model is good or not.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9" name="Picture 2" descr="Image result for train and test datas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0566"/>
            <a:ext cx="5958978" cy="34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884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6792" cy="2326791"/>
          </a:xfrm>
        </p:spPr>
        <p:txBody>
          <a:bodyPr/>
          <a:lstStyle/>
          <a:p>
            <a:r>
              <a:rPr lang="en-US" dirty="0"/>
              <a:t>Machine learning (ML) is the scientific study of algorithms and statistical models that computer systems use to perform a specific task without using explicit instructions, by relying on patterns and inference instead.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Image result for machine learning">
            <a:extLst>
              <a:ext uri="{FF2B5EF4-FFF2-40B4-BE49-F238E27FC236}">
                <a16:creationId xmlns:a16="http://schemas.microsoft.com/office/drawing/2014/main" id="{9A2ABD12-FDEF-4166-B483-D1E1AF77B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44" y="2908770"/>
            <a:ext cx="6158684" cy="38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1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 Regression Metric</a:t>
            </a:r>
          </a:p>
        </p:txBody>
      </p:sp>
    </p:spTree>
    <p:extLst>
      <p:ext uri="{BB962C8B-B14F-4D97-AF65-F5344CB8AC3E}">
        <p14:creationId xmlns:p14="http://schemas.microsoft.com/office/powerpoint/2010/main" val="117907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RMSE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8263" y="1399018"/>
            <a:ext cx="11018520" cy="24991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RMSE stands for Root Mean Square Error.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value of RMSE determines the accuracy of our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RMSE is the under root of the mean of the squared errors.</a:t>
            </a:r>
          </a:p>
        </p:txBody>
      </p:sp>
      <p:pic>
        <p:nvPicPr>
          <p:cNvPr id="4098" name="Picture 2" descr="Image result for rmse formu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64" y="4285984"/>
            <a:ext cx="6428541" cy="21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0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RMSE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8263" y="1399018"/>
            <a:ext cx="11018520" cy="24991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RMSE stands for Root Mean Square Error.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value of RMSE determines the accuracy of our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RMSE is the under root of the mean of the squared errors.</a:t>
            </a:r>
          </a:p>
        </p:txBody>
      </p:sp>
      <p:pic>
        <p:nvPicPr>
          <p:cNvPr id="4098" name="Picture 2" descr="Image result for rmse formu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664" y="4285984"/>
            <a:ext cx="6428541" cy="214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57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618631"/>
          </a:xfrm>
        </p:spPr>
        <p:txBody>
          <a:bodyPr/>
          <a:lstStyle/>
          <a:p>
            <a:r>
              <a:rPr lang="en-IN" sz="3600" dirty="0"/>
              <a:t>Confused?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19" y="1726956"/>
            <a:ext cx="7620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2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1B027A59-96AF-406B-A5C9-5D24B253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79" y="1107308"/>
            <a:ext cx="10388600" cy="926407"/>
          </a:xfrm>
        </p:spPr>
        <p:txBody>
          <a:bodyPr/>
          <a:lstStyle/>
          <a:p>
            <a:r>
              <a:rPr lang="en-US" sz="2800" spc="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Lets graph our data points</a:t>
            </a: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 These points depict the actual values of y(</a:t>
            </a:r>
            <a:r>
              <a:rPr lang="en-US" sz="2800" dirty="0" err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 at different values of x(</a:t>
            </a:r>
            <a:r>
              <a:rPr lang="en-US" sz="2800" dirty="0" err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</a:t>
            </a: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).    </a:t>
            </a:r>
            <a:endParaRPr lang="en-US" sz="2800" spc="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68" y="2329745"/>
            <a:ext cx="6793264" cy="407105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594866" y="457200"/>
            <a:ext cx="0" cy="35781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88BDD4-5C4F-45C3-9B6E-B6D646737B10}"/>
              </a:ext>
            </a:extLst>
          </p:cNvPr>
          <p:cNvSpPr txBox="1"/>
          <p:nvPr/>
        </p:nvSpPr>
        <p:spPr>
          <a:xfrm>
            <a:off x="591579" y="457200"/>
            <a:ext cx="448167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We got you covered !</a:t>
            </a:r>
          </a:p>
        </p:txBody>
      </p:sp>
    </p:spTree>
    <p:extLst>
      <p:ext uri="{BB962C8B-B14F-4D97-AF65-F5344CB8AC3E}">
        <p14:creationId xmlns:p14="http://schemas.microsoft.com/office/powerpoint/2010/main" val="260553624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2062" y="477326"/>
            <a:ext cx="10897044" cy="12926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star is the predicted value of y at x=6.</a:t>
            </a: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85" y="2123947"/>
            <a:ext cx="7814583" cy="45407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458816" y="2894275"/>
            <a:ext cx="5303519" cy="2862470"/>
          </a:xfrm>
          <a:prstGeom prst="line">
            <a:avLst/>
          </a:prstGeom>
          <a:ln>
            <a:solidFill>
              <a:srgbClr val="C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>
            <a:off x="5755074" y="4583518"/>
            <a:ext cx="871563" cy="821447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5-Point Star 7"/>
          <p:cNvSpPr/>
          <p:nvPr/>
        </p:nvSpPr>
        <p:spPr bwMode="auto">
          <a:xfrm>
            <a:off x="5588098" y="4394324"/>
            <a:ext cx="286247" cy="206733"/>
          </a:xfrm>
          <a:prstGeom prst="star5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3613" y="4840352"/>
            <a:ext cx="20832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Error</a:t>
            </a:r>
            <a:endParaRPr lang="en-IN" sz="2000" dirty="0" err="1">
              <a:solidFill>
                <a:schemeClr val="bg1"/>
              </a:solidFill>
            </a:endParaRPr>
          </a:p>
        </p:txBody>
      </p:sp>
      <p:sp>
        <p:nvSpPr>
          <p:cNvPr id="11" name="Multiply 10"/>
          <p:cNvSpPr/>
          <p:nvPr/>
        </p:nvSpPr>
        <p:spPr bwMode="auto">
          <a:xfrm>
            <a:off x="4184072" y="5874759"/>
            <a:ext cx="489527" cy="443345"/>
          </a:xfrm>
          <a:prstGeom prst="mathMultiply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F8C5B-B8AC-49F7-B41D-9DF2552F8C3B}"/>
              </a:ext>
            </a:extLst>
          </p:cNvPr>
          <p:cNvSpPr txBox="1"/>
          <p:nvPr/>
        </p:nvSpPr>
        <p:spPr>
          <a:xfrm>
            <a:off x="562062" y="1186254"/>
            <a:ext cx="1088791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Error is the difference between the predicted value and actual value.</a:t>
            </a:r>
            <a:endParaRPr lang="en-IN" sz="2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695088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633DB-B4B2-4C97-998E-45E5F19F9201}"/>
              </a:ext>
            </a:extLst>
          </p:cNvPr>
          <p:cNvSpPr txBox="1"/>
          <p:nvPr/>
        </p:nvSpPr>
        <p:spPr>
          <a:xfrm>
            <a:off x="611525" y="360727"/>
            <a:ext cx="24558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RMSE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F53F9-1010-4857-B673-94CE3DD6455F}"/>
              </a:ext>
            </a:extLst>
          </p:cNvPr>
          <p:cNvSpPr txBox="1"/>
          <p:nvPr/>
        </p:nvSpPr>
        <p:spPr>
          <a:xfrm>
            <a:off x="845389" y="1664898"/>
            <a:ext cx="7739876" cy="34470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1. Calculate Individual Errors</a:t>
            </a: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2. Square those errors</a:t>
            </a: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3. Calculate mean of those squares</a:t>
            </a: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4. Calculating the root of the above gives us RMSE</a:t>
            </a:r>
            <a:b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IN" sz="2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983931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40" y="1138110"/>
            <a:ext cx="11018520" cy="430887"/>
          </a:xfrm>
        </p:spPr>
        <p:txBody>
          <a:bodyPr/>
          <a:lstStyle/>
          <a:p>
            <a:r>
              <a:rPr lang="en-US" dirty="0"/>
              <a:t>When all the predictions are correct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7EF8C8-A027-49E6-BA75-B4EA7CA8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Extreme Case</a:t>
            </a:r>
          </a:p>
        </p:txBody>
      </p:sp>
      <p:pic>
        <p:nvPicPr>
          <p:cNvPr id="1026" name="Picture 2" descr="Image result for functional relationship graph">
            <a:extLst>
              <a:ext uri="{FF2B5EF4-FFF2-40B4-BE49-F238E27FC236}">
                <a16:creationId xmlns:a16="http://schemas.microsoft.com/office/drawing/2014/main" id="{A86D3668-5D59-4795-A282-748E77E4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594" y="1785284"/>
            <a:ext cx="4850812" cy="35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D84BE6-267E-44E1-90DA-4F6A66B60B99}"/>
              </a:ext>
            </a:extLst>
          </p:cNvPr>
          <p:cNvSpPr txBox="1"/>
          <p:nvPr/>
        </p:nvSpPr>
        <p:spPr>
          <a:xfrm>
            <a:off x="586740" y="5719890"/>
            <a:ext cx="723268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will be the RMSE here 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do you think are the limits for RMSE ?</a:t>
            </a:r>
          </a:p>
        </p:txBody>
      </p:sp>
    </p:spTree>
    <p:extLst>
      <p:ext uri="{BB962C8B-B14F-4D97-AF65-F5344CB8AC3E}">
        <p14:creationId xmlns:p14="http://schemas.microsoft.com/office/powerpoint/2010/main" val="39763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Time</a:t>
            </a:r>
          </a:p>
        </p:txBody>
      </p:sp>
    </p:spTree>
    <p:extLst>
      <p:ext uri="{BB962C8B-B14F-4D97-AF65-F5344CB8AC3E}">
        <p14:creationId xmlns:p14="http://schemas.microsoft.com/office/powerpoint/2010/main" val="276396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Umm…What is it again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843855"/>
          </a:xfrm>
        </p:spPr>
        <p:txBody>
          <a:bodyPr/>
          <a:lstStyle/>
          <a:p>
            <a:r>
              <a:rPr lang="en-US" b="1" dirty="0"/>
              <a:t>Machine learning</a:t>
            </a:r>
            <a:r>
              <a:rPr lang="en-US" dirty="0"/>
              <a:t> provides systems the ability to automatically learn and improve from experience without being explicitly programmed.</a:t>
            </a:r>
          </a:p>
          <a:p>
            <a:endParaRPr lang="en-US" dirty="0"/>
          </a:p>
          <a:p>
            <a:r>
              <a:rPr lang="en-US" dirty="0"/>
              <a:t>So basically, Machine learning studies algorithms for self-learning to get better at some task.</a:t>
            </a:r>
          </a:p>
          <a:p>
            <a:endParaRPr lang="en-US" dirty="0"/>
          </a:p>
        </p:txBody>
      </p:sp>
      <p:pic>
        <p:nvPicPr>
          <p:cNvPr id="1032" name="Picture 8" descr="Image result for what is machine learning">
            <a:extLst>
              <a:ext uri="{FF2B5EF4-FFF2-40B4-BE49-F238E27FC236}">
                <a16:creationId xmlns:a16="http://schemas.microsoft.com/office/drawing/2014/main" id="{246ECEB3-AF78-4140-B152-3F77177F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57" y="3500965"/>
            <a:ext cx="6084954" cy="318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19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/>
              <a:t>How does it work?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47202" y="1434370"/>
            <a:ext cx="11018520" cy="396416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/>
              <a:t>Imagine throwing a ball and hitting a target.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After the first attempt, you realize that you have put too much force.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After the second attempt, you realize you are closer to the target but you need to increase your throw angle, and so on…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We are </a:t>
            </a:r>
            <a:r>
              <a:rPr lang="en-US" b="1" u="sng" dirty="0"/>
              <a:t>learning</a:t>
            </a:r>
            <a:r>
              <a:rPr lang="en-US" b="1" dirty="0"/>
              <a:t> </a:t>
            </a:r>
            <a:r>
              <a:rPr lang="en-US" dirty="0"/>
              <a:t>from our previous outcomes</a:t>
            </a:r>
          </a:p>
        </p:txBody>
      </p:sp>
    </p:spTree>
    <p:extLst>
      <p:ext uri="{BB962C8B-B14F-4D97-AF65-F5344CB8AC3E}">
        <p14:creationId xmlns:p14="http://schemas.microsoft.com/office/powerpoint/2010/main" val="13290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4ADBB0-19B9-4BCD-A957-B9BB1DAD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55" y="239086"/>
            <a:ext cx="5310909" cy="3028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6219F9-B336-41EA-8058-6F0716169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47" y="239086"/>
            <a:ext cx="5771427" cy="3014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615C4-0FE6-4DF9-86BD-F426DEDC2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47" y="3429000"/>
            <a:ext cx="5771427" cy="3044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9E29E-20E9-4F06-B21B-71E61E7D5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55" y="3445686"/>
            <a:ext cx="5468868" cy="30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Models</a:t>
            </a:r>
          </a:p>
        </p:txBody>
      </p:sp>
      <p:pic>
        <p:nvPicPr>
          <p:cNvPr id="1028" name="Picture 4" descr="Image result for neural network math">
            <a:extLst>
              <a:ext uri="{FF2B5EF4-FFF2-40B4-BE49-F238E27FC236}">
                <a16:creationId xmlns:a16="http://schemas.microsoft.com/office/drawing/2014/main" id="{247254BC-C788-46B0-BB9E-24F05BE1D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145309"/>
            <a:ext cx="5257800" cy="288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neural network math">
            <a:extLst>
              <a:ext uri="{FF2B5EF4-FFF2-40B4-BE49-F238E27FC236}">
                <a16:creationId xmlns:a16="http://schemas.microsoft.com/office/drawing/2014/main" id="{6973FD11-ECF8-4178-A19F-2E1129761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39" y="1133907"/>
            <a:ext cx="5123105" cy="288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 means formulae">
            <a:extLst>
              <a:ext uri="{FF2B5EF4-FFF2-40B4-BE49-F238E27FC236}">
                <a16:creationId xmlns:a16="http://schemas.microsoft.com/office/drawing/2014/main" id="{D1B30210-06B0-4177-A0E0-F5706A9D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4283220"/>
            <a:ext cx="52578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linear regression formula">
            <a:extLst>
              <a:ext uri="{FF2B5EF4-FFF2-40B4-BE49-F238E27FC236}">
                <a16:creationId xmlns:a16="http://schemas.microsoft.com/office/drawing/2014/main" id="{7A1D0F8E-F1E1-4ACF-925B-EB22C0861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39" y="4283220"/>
            <a:ext cx="5123104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Examples and </a:t>
            </a:r>
            <a:r>
              <a:rPr lang="en-US" dirty="0"/>
              <a:t>A</a:t>
            </a:r>
            <a:r>
              <a:rPr dirty="0"/>
              <a:t>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6962" y="1434370"/>
            <a:ext cx="11385651" cy="800219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Virtual Personal Assistants</a:t>
            </a:r>
          </a:p>
          <a:p>
            <a:r>
              <a:rPr lang="en-US" sz="2000" dirty="0"/>
              <a:t>   ML gives them voice recognition capabilities and helps them construct sentences to chat with the user.</a:t>
            </a:r>
          </a:p>
        </p:txBody>
      </p:sp>
      <p:pic>
        <p:nvPicPr>
          <p:cNvPr id="1026" name="Picture 2" descr="Image result for voice assista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163" y="2911698"/>
            <a:ext cx="7264974" cy="3632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5763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2CA35654-AA95-4EAF-8C1E-008A884F020F}"/>
    </a:ext>
  </a:extLst>
</a:theme>
</file>

<file path=ppt/theme/theme2.xml><?xml version="1.0" encoding="utf-8"?>
<a:theme xmlns:a="http://schemas.openxmlformats.org/drawingml/2006/main" name="SOFT BLACK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5909D274-6178-43D8-BFA6-D91DA2D000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8bc6fde-72ac-489a-b0a4-ba51770a119a" xsi:nil="true"/>
    <SharedWithUsers xmlns="efd76e83-4173-4a26-b431-618a788339a8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37F06C4865FD4A8A403F66497FF9A9" ma:contentTypeVersion="9" ma:contentTypeDescription="Create a new document." ma:contentTypeScope="" ma:versionID="a89df2058cab5a593722d353eaead93e">
  <xsd:schema xmlns:xsd="http://www.w3.org/2001/XMLSchema" xmlns:xs="http://www.w3.org/2001/XMLSchema" xmlns:p="http://schemas.microsoft.com/office/2006/metadata/properties" xmlns:ns2="78bc6fde-72ac-489a-b0a4-ba51770a119a" xmlns:ns3="efd76e83-4173-4a26-b431-618a788339a8" targetNamespace="http://schemas.microsoft.com/office/2006/metadata/properties" ma:root="true" ma:fieldsID="6b5bfdbecf4e2213c1753b816864b849" ns2:_="" ns3:_="">
    <xsd:import namespace="78bc6fde-72ac-489a-b0a4-ba51770a119a"/>
    <xsd:import namespace="efd76e83-4173-4a26-b431-618a78833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c6fde-72ac-489a-b0a4-ba51770a1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76e83-4173-4a26-b431-618a788339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965de625-df5b-42e9-a277-2113da4f1195"/>
    <ds:schemaRef ds:uri="dcf5ddc1-fb1d-440f-849a-6450bddbaed7"/>
    <ds:schemaRef ds:uri="78bc6fde-72ac-489a-b0a4-ba51770a119a"/>
    <ds:schemaRef ds:uri="efd76e83-4173-4a26-b431-618a788339a8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0FDDDA-2B44-4718-AC8F-B351EFD61F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bc6fde-72ac-489a-b0a4-ba51770a119a"/>
    <ds:schemaRef ds:uri="efd76e83-4173-4a26-b431-618a78833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1259</TotalTime>
  <Words>2362</Words>
  <Application>Microsoft Office PowerPoint</Application>
  <PresentationFormat>Widescreen</PresentationFormat>
  <Paragraphs>273</Paragraphs>
  <Slides>48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Introduction to Machine Learning with Microsoft Azure ML Studio  </vt:lpstr>
      <vt:lpstr>Agenda</vt:lpstr>
      <vt:lpstr>Overview of Machine Learning</vt:lpstr>
      <vt:lpstr>What is it?</vt:lpstr>
      <vt:lpstr>Umm…What is it again ?</vt:lpstr>
      <vt:lpstr>How does it work?</vt:lpstr>
      <vt:lpstr>PowerPoint Presentation</vt:lpstr>
      <vt:lpstr>Some Models</vt:lpstr>
      <vt:lpstr>Examples and Applications</vt:lpstr>
      <vt:lpstr>Examples and Applications</vt:lpstr>
      <vt:lpstr>Introduction to Terminology in ML</vt:lpstr>
      <vt:lpstr>Terminology</vt:lpstr>
      <vt:lpstr>PowerPoint Presentation</vt:lpstr>
      <vt:lpstr>Machine Learning Subtypes</vt:lpstr>
      <vt:lpstr>The Three Main Types</vt:lpstr>
      <vt:lpstr>Supervised Learning: An Example </vt:lpstr>
      <vt:lpstr>Your will learn to guess the currency of the coin based on its weight</vt:lpstr>
      <vt:lpstr>Supervised Learning Key Points </vt:lpstr>
      <vt:lpstr>Unsupervised Learning: An Example </vt:lpstr>
      <vt:lpstr>Initially, there were no labels for batsmen and bowlers but now, we can easily label them. </vt:lpstr>
      <vt:lpstr>Unsupervised Learning Key Points </vt:lpstr>
      <vt:lpstr>Supervised Learning Subtypes</vt:lpstr>
      <vt:lpstr>The Two Subtypes</vt:lpstr>
      <vt:lpstr>PowerPoint Presentation</vt:lpstr>
      <vt:lpstr>PowerPoint Presentation</vt:lpstr>
      <vt:lpstr>Workflow of a Machine Learning problem</vt:lpstr>
      <vt:lpstr>1. Problem Definition </vt:lpstr>
      <vt:lpstr>2. Data Collection </vt:lpstr>
      <vt:lpstr>3. Data Pre-processing </vt:lpstr>
      <vt:lpstr>4. Splitting the Dataset</vt:lpstr>
      <vt:lpstr>5. Training the Model</vt:lpstr>
      <vt:lpstr>6. Evaluation/Testing</vt:lpstr>
      <vt:lpstr>PowerPoint Presentation</vt:lpstr>
      <vt:lpstr>Train and Test Dataset</vt:lpstr>
      <vt:lpstr>Why Two datasets ?</vt:lpstr>
      <vt:lpstr>PowerPoint Presentation</vt:lpstr>
      <vt:lpstr>PowerPoint Presentation</vt:lpstr>
      <vt:lpstr>Use of train and test datasets</vt:lpstr>
      <vt:lpstr>How to Divide the Data ?</vt:lpstr>
      <vt:lpstr>Introduction to a Regression Metric</vt:lpstr>
      <vt:lpstr>RMSE</vt:lpstr>
      <vt:lpstr>RMSE</vt:lpstr>
      <vt:lpstr>Confused?</vt:lpstr>
      <vt:lpstr>Lets graph our data points. These points depict the actual values of y(i) at different values of x(i).    </vt:lpstr>
      <vt:lpstr>The star is the predicted value of y at x=6.  </vt:lpstr>
      <vt:lpstr>PowerPoint Presentation</vt:lpstr>
      <vt:lpstr>An Extreme Case</vt:lpstr>
      <vt:lpstr>Practical Time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 presentation title</dc:title>
  <dc:subject>MSP Program</dc:subject>
  <dc:creator>David Jensen</dc:creator>
  <cp:keywords/>
  <dc:description/>
  <cp:lastModifiedBy>Ishan Nangia</cp:lastModifiedBy>
  <cp:revision>61</cp:revision>
  <dcterms:created xsi:type="dcterms:W3CDTF">2019-03-28T18:40:02Z</dcterms:created>
  <dcterms:modified xsi:type="dcterms:W3CDTF">2020-02-16T07:44:36Z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0x0101003137F06C4865FD4A8A403F66497FF9A9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Order">
    <vt:r8>599000</vt:r8>
  </property>
  <property fmtid="{D5CDD505-2E9C-101B-9397-08002B2CF9AE}" pid="21" name="xd_Signature">
    <vt:bool>false</vt:bool>
  </property>
  <property fmtid="{D5CDD505-2E9C-101B-9397-08002B2CF9AE}" pid="22" name="xd_ProgID">
    <vt:lpwstr/>
  </property>
  <property fmtid="{D5CDD505-2E9C-101B-9397-08002B2CF9AE}" pid="23" name="_SourceUrl">
    <vt:lpwstr/>
  </property>
  <property fmtid="{D5CDD505-2E9C-101B-9397-08002B2CF9AE}" pid="24" name="_SharedFileIndex">
    <vt:lpwstr/>
  </property>
  <property fmtid="{D5CDD505-2E9C-101B-9397-08002B2CF9AE}" pid="25" name="ComplianceAssetId">
    <vt:lpwstr/>
  </property>
  <property fmtid="{D5CDD505-2E9C-101B-9397-08002B2CF9AE}" pid="26" name="TemplateUrl">
    <vt:lpwstr/>
  </property>
</Properties>
</file>